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74" r:id="rId2"/>
    <p:sldId id="276" r:id="rId3"/>
    <p:sldId id="275" r:id="rId4"/>
    <p:sldId id="268" r:id="rId5"/>
    <p:sldId id="273" r:id="rId6"/>
    <p:sldId id="270" r:id="rId7"/>
    <p:sldId id="272" r:id="rId8"/>
    <p:sldId id="269" r:id="rId9"/>
    <p:sldId id="271" r:id="rId10"/>
    <p:sldId id="257" r:id="rId11"/>
    <p:sldId id="260" r:id="rId12"/>
    <p:sldId id="258" r:id="rId13"/>
    <p:sldId id="261" r:id="rId14"/>
    <p:sldId id="264" r:id="rId15"/>
    <p:sldId id="266" r:id="rId16"/>
    <p:sldId id="265" r:id="rId17"/>
    <p:sldId id="267" r:id="rId18"/>
    <p:sldId id="259" r:id="rId19"/>
    <p:sldId id="262" r:id="rId20"/>
    <p:sldId id="263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72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66" autoAdjust="0"/>
    <p:restoredTop sz="75325" autoAdjust="0"/>
  </p:normalViewPr>
  <p:slideViewPr>
    <p:cSldViewPr snapToGrid="0" showGuides="1">
      <p:cViewPr>
        <p:scale>
          <a:sx n="64" d="100"/>
          <a:sy n="64" d="100"/>
        </p:scale>
        <p:origin x="978" y="-768"/>
      </p:cViewPr>
      <p:guideLst>
        <p:guide orient="horz" pos="1728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748B63-5BB5-407E-80AF-8E86B5EDE4BB}" type="datetimeFigureOut">
              <a:rPr lang="en-US" smtClean="0"/>
              <a:t>5/1/2020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36B551-2E43-4FFE-9FE2-782B1B7A4E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268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SC Length - </a:t>
            </a:r>
            <a:r>
              <a:rPr lang="en-US" baseline="0" dirty="0" smtClean="0"/>
              <a:t> </a:t>
            </a:r>
            <a:r>
              <a:rPr lang="en-US" dirty="0" smtClean="0"/>
              <a:t>boxplots for all subspecies,</a:t>
            </a:r>
            <a:r>
              <a:rPr lang="en-US" baseline="0" dirty="0" smtClean="0"/>
              <a:t> total SC and short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IFD - </a:t>
            </a:r>
          </a:p>
          <a:p>
            <a:r>
              <a:rPr lang="en-US" dirty="0" smtClean="0"/>
              <a:t>Example both sexes right triangles</a:t>
            </a:r>
          </a:p>
          <a:p>
            <a:endParaRPr lang="en-US" dirty="0" smtClean="0"/>
          </a:p>
          <a:p>
            <a:endParaRPr lang="en-US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 Positions  </a:t>
            </a:r>
            <a:r>
              <a:rPr lang="en-US" dirty="0" smtClean="0">
                <a:latin typeface="Segoe UI Symbol" panose="020B0502040204020203" pitchFamily="34" charset="0"/>
                <a:ea typeface="Segoe UI Symbol" panose="020B0502040204020203" pitchFamily="34" charset="0"/>
              </a:rPr>
              <a:t>♀♂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36B551-2E43-4FFE-9FE2-782B1B7A4E0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3653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36B551-2E43-4FFE-9FE2-782B1B7A4E0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7446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36B551-2E43-4FFE-9FE2-782B1B7A4E0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3535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Interference</a:t>
            </a:r>
            <a:r>
              <a:rPr lang="en-US" baseline="0" dirty="0" smtClean="0"/>
              <a:t> strength examples</a:t>
            </a:r>
          </a:p>
          <a:p>
            <a:r>
              <a:rPr lang="en-US" baseline="0" dirty="0" smtClean="0"/>
              <a:t>(based on </a:t>
            </a:r>
            <a:r>
              <a:rPr lang="en-US" baseline="0" dirty="0" err="1" smtClean="0"/>
              <a:t>Dourad</a:t>
            </a:r>
            <a:r>
              <a:rPr lang="en-US" baseline="0" dirty="0" smtClean="0"/>
              <a:t> et al (link)</a:t>
            </a:r>
          </a:p>
          <a:p>
            <a:endParaRPr lang="en-US" baseline="0" dirty="0" smtClean="0"/>
          </a:p>
          <a:p>
            <a:r>
              <a:rPr lang="en-US" baseline="0" dirty="0" smtClean="0"/>
              <a:t>Generic example plot;</a:t>
            </a:r>
          </a:p>
          <a:p>
            <a:r>
              <a:rPr lang="en-US" baseline="0" dirty="0" smtClean="0"/>
              <a:t>Show the difference in IFD length via closeness to diagonal line. Put example </a:t>
            </a:r>
          </a:p>
          <a:p>
            <a:endParaRPr lang="en-US" baseline="0" dirty="0" smtClean="0"/>
          </a:p>
          <a:p>
            <a:r>
              <a:rPr lang="en-US" baseline="0" dirty="0" smtClean="0"/>
              <a:t>(could try 3 axis for the 3 COs)</a:t>
            </a:r>
          </a:p>
          <a:p>
            <a:endParaRPr lang="en-US" baseline="0" dirty="0" smtClean="0"/>
          </a:p>
          <a:p>
            <a:r>
              <a:rPr lang="en-US" baseline="0" dirty="0" smtClean="0"/>
              <a:t>Centromere – </a:t>
            </a:r>
            <a:r>
              <a:rPr lang="en-US" baseline="0" dirty="0" err="1" smtClean="0"/>
              <a:t>supression</a:t>
            </a:r>
            <a:r>
              <a:rPr lang="en-US" baseline="0" dirty="0" smtClean="0"/>
              <a:t>,</a:t>
            </a:r>
          </a:p>
          <a:p>
            <a:r>
              <a:rPr lang="en-US" baseline="0" dirty="0" smtClean="0"/>
              <a:t>Male – female difference – telomere bias (the enriched points around the top of plot</a:t>
            </a:r>
          </a:p>
          <a:p>
            <a:endParaRPr lang="en-US" baseline="0" dirty="0" smtClean="0"/>
          </a:p>
          <a:p>
            <a:r>
              <a:rPr lang="en-US" baseline="0" dirty="0" smtClean="0"/>
              <a:t>PWD – DOM, differences not quite clear  (in contrast to the boxplots)</a:t>
            </a:r>
          </a:p>
          <a:p>
            <a:endParaRPr lang="en-US" baseline="0" dirty="0" smtClean="0"/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36B551-2E43-4FFE-9FE2-782B1B7A4E0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6765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Interference</a:t>
            </a:r>
            <a:r>
              <a:rPr lang="en-US" baseline="0" dirty="0" smtClean="0"/>
              <a:t> strength examples</a:t>
            </a:r>
          </a:p>
          <a:p>
            <a:r>
              <a:rPr lang="en-US" baseline="0" dirty="0" smtClean="0"/>
              <a:t>(based on </a:t>
            </a:r>
            <a:r>
              <a:rPr lang="en-US" baseline="0" dirty="0" err="1" smtClean="0"/>
              <a:t>Dourad</a:t>
            </a:r>
            <a:r>
              <a:rPr lang="en-US" baseline="0" dirty="0" smtClean="0"/>
              <a:t> et al (link)</a:t>
            </a:r>
          </a:p>
          <a:p>
            <a:endParaRPr lang="en-US" baseline="0" dirty="0" smtClean="0"/>
          </a:p>
          <a:p>
            <a:r>
              <a:rPr lang="en-US" baseline="0" dirty="0" smtClean="0"/>
              <a:t>Generic example plot;</a:t>
            </a:r>
          </a:p>
          <a:p>
            <a:r>
              <a:rPr lang="en-US" baseline="0" dirty="0" smtClean="0"/>
              <a:t>Show the difference in IFD length via closeness to diagonal line. Put example </a:t>
            </a:r>
          </a:p>
          <a:p>
            <a:endParaRPr lang="en-US" baseline="0" dirty="0" smtClean="0"/>
          </a:p>
          <a:p>
            <a:r>
              <a:rPr lang="en-US" baseline="0" dirty="0" smtClean="0"/>
              <a:t>(could try 3 axis for the 3 COs)</a:t>
            </a:r>
          </a:p>
          <a:p>
            <a:endParaRPr lang="en-US" baseline="0" dirty="0" smtClean="0"/>
          </a:p>
          <a:p>
            <a:r>
              <a:rPr lang="en-US" baseline="0" dirty="0" smtClean="0"/>
              <a:t>Centromere – </a:t>
            </a:r>
            <a:r>
              <a:rPr lang="en-US" baseline="0" dirty="0" err="1" smtClean="0"/>
              <a:t>supression</a:t>
            </a:r>
            <a:r>
              <a:rPr lang="en-US" baseline="0" dirty="0" smtClean="0"/>
              <a:t>,</a:t>
            </a:r>
          </a:p>
          <a:p>
            <a:r>
              <a:rPr lang="en-US" baseline="0" dirty="0" smtClean="0"/>
              <a:t>Male – female difference – telomere bias (the enriched points around the top of plot</a:t>
            </a:r>
          </a:p>
          <a:p>
            <a:endParaRPr lang="en-US" baseline="0" dirty="0" smtClean="0"/>
          </a:p>
          <a:p>
            <a:r>
              <a:rPr lang="en-US" baseline="0" dirty="0" smtClean="0"/>
              <a:t>PWD – DOM, differences not quite clear  (in contrast to the boxplots)</a:t>
            </a:r>
          </a:p>
          <a:p>
            <a:endParaRPr lang="en-US" baseline="0" dirty="0" smtClean="0"/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36B551-2E43-4FFE-9FE2-782B1B7A4E0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39305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36B551-2E43-4FFE-9FE2-782B1B7A4E0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191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r>
              <a:rPr lang="en-US" baseline="0" dirty="0" smtClean="0"/>
              <a:t> IFDs (merge the subspecies * rec group</a:t>
            </a:r>
          </a:p>
          <a:p>
            <a:endParaRPr lang="en-US" baseline="0" dirty="0" smtClean="0"/>
          </a:p>
          <a:p>
            <a:r>
              <a:rPr lang="en-US" baseline="0" dirty="0" smtClean="0"/>
              <a:t>--boxplots for IFD (do I need both </a:t>
            </a:r>
            <a:r>
              <a:rPr lang="en-US" baseline="0" smtClean="0"/>
              <a:t>of these?)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-- 1CO position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36B551-2E43-4FFE-9FE2-782B1B7A4E0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2265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36B551-2E43-4FFE-9FE2-782B1B7A4E0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6711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Why is symmetrical</a:t>
            </a:r>
            <a:r>
              <a:rPr lang="en-US" baseline="0" dirty="0" smtClean="0"/>
              <a:t> crossover placement bad?</a:t>
            </a:r>
          </a:p>
          <a:p>
            <a:r>
              <a:rPr lang="en-US" baseline="0" dirty="0" smtClean="0"/>
              <a:t>-</a:t>
            </a:r>
            <a:r>
              <a:rPr lang="en-US" baseline="0" dirty="0" err="1" smtClean="0"/>
              <a:t>resrouce</a:t>
            </a:r>
            <a:r>
              <a:rPr lang="en-US" baseline="0" dirty="0" smtClean="0"/>
              <a:t> limited?</a:t>
            </a:r>
          </a:p>
          <a:p>
            <a:r>
              <a:rPr lang="en-US" baseline="0" dirty="0" smtClean="0"/>
              <a:t>-sub-optimal physiological signal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36B551-2E43-4FFE-9FE2-782B1B7A4E0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6466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36B551-2E43-4FFE-9FE2-782B1B7A4E0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0933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That</a:t>
            </a:r>
            <a:r>
              <a:rPr lang="en-US" baseline="0" dirty="0" smtClean="0"/>
              <a:t> one paper….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36B551-2E43-4FFE-9FE2-782B1B7A4E0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4426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Copy from code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36B551-2E43-4FFE-9FE2-782B1B7A4E0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1774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36B551-2E43-4FFE-9FE2-782B1B7A4E0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6485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36B551-2E43-4FFE-9FE2-782B1B7A4E0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2252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81C2C-16DA-40AA-A93A-93C542D4C8DB}" type="datetimeFigureOut">
              <a:rPr lang="en-US" smtClean="0"/>
              <a:t>5/1/2020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C7652-6635-476F-AF7D-A866A9E05C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1562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81C2C-16DA-40AA-A93A-93C542D4C8DB}" type="datetimeFigureOut">
              <a:rPr lang="en-US" smtClean="0"/>
              <a:t>5/1/2020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C7652-6635-476F-AF7D-A866A9E05C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9077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81C2C-16DA-40AA-A93A-93C542D4C8DB}" type="datetimeFigureOut">
              <a:rPr lang="en-US" smtClean="0"/>
              <a:t>5/1/2020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C7652-6635-476F-AF7D-A866A9E05C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5706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81C2C-16DA-40AA-A93A-93C542D4C8DB}" type="datetimeFigureOut">
              <a:rPr lang="en-US" smtClean="0"/>
              <a:t>5/1/2020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C7652-6635-476F-AF7D-A866A9E05C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2378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81C2C-16DA-40AA-A93A-93C542D4C8DB}" type="datetimeFigureOut">
              <a:rPr lang="en-US" smtClean="0"/>
              <a:t>5/1/2020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C7652-6635-476F-AF7D-A866A9E05C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8510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81C2C-16DA-40AA-A93A-93C542D4C8DB}" type="datetimeFigureOut">
              <a:rPr lang="en-US" smtClean="0"/>
              <a:t>5/1/2020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C7652-6635-476F-AF7D-A866A9E05C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0088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81C2C-16DA-40AA-A93A-93C542D4C8DB}" type="datetimeFigureOut">
              <a:rPr lang="en-US" smtClean="0"/>
              <a:t>5/1/2020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C7652-6635-476F-AF7D-A866A9E05C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5945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81C2C-16DA-40AA-A93A-93C542D4C8DB}" type="datetimeFigureOut">
              <a:rPr lang="en-US" smtClean="0"/>
              <a:t>5/1/2020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C7652-6635-476F-AF7D-A866A9E05C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1411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81C2C-16DA-40AA-A93A-93C542D4C8DB}" type="datetimeFigureOut">
              <a:rPr lang="en-US" smtClean="0"/>
              <a:t>5/1/2020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C7652-6635-476F-AF7D-A866A9E05C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4464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81C2C-16DA-40AA-A93A-93C542D4C8DB}" type="datetimeFigureOut">
              <a:rPr lang="en-US" smtClean="0"/>
              <a:t>5/1/2020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C7652-6635-476F-AF7D-A866A9E05C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7897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81C2C-16DA-40AA-A93A-93C542D4C8DB}" type="datetimeFigureOut">
              <a:rPr lang="en-US" smtClean="0"/>
              <a:t>5/1/2020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C7652-6635-476F-AF7D-A866A9E05C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6516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681C2C-16DA-40AA-A93A-93C542D4C8DB}" type="datetimeFigureOut">
              <a:rPr lang="en-US" smtClean="0"/>
              <a:t>5/1/2020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BC7652-6635-476F-AF7D-A866A9E05C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87827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tif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t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tif"/><Relationship Id="rId4" Type="http://schemas.openxmlformats.org/officeDocument/2006/relationships/image" Target="../media/image6.t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7.t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tif"/><Relationship Id="rId5" Type="http://schemas.openxmlformats.org/officeDocument/2006/relationships/image" Target="../media/image34.png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92518" y="52840"/>
            <a:ext cx="4760495" cy="1325563"/>
          </a:xfrm>
        </p:spPr>
        <p:txBody>
          <a:bodyPr/>
          <a:lstStyle/>
          <a:p>
            <a:r>
              <a:rPr lang="en-US" dirty="0" smtClean="0"/>
              <a:t>Q1 Figure</a:t>
            </a:r>
            <a:endParaRPr lang="en-US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995707" y="3637814"/>
            <a:ext cx="3583358" cy="5890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 smtClean="0"/>
              <a:t>Sex differences in Inter-focal Distances</a:t>
            </a:r>
            <a:endParaRPr lang="en-US" sz="2400" dirty="0"/>
          </a:p>
        </p:txBody>
      </p:sp>
      <p:grpSp>
        <p:nvGrpSpPr>
          <p:cNvPr id="45" name="Group 44"/>
          <p:cNvGrpSpPr/>
          <p:nvPr/>
        </p:nvGrpSpPr>
        <p:grpSpPr>
          <a:xfrm>
            <a:off x="4316151" y="298838"/>
            <a:ext cx="4889229" cy="3171860"/>
            <a:chOff x="4582851" y="354138"/>
            <a:chExt cx="4889229" cy="3171860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89057" y="354138"/>
              <a:ext cx="3783023" cy="317186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90"/>
            <a:stretch/>
          </p:blipFill>
          <p:spPr>
            <a:xfrm>
              <a:off x="4582851" y="2487121"/>
              <a:ext cx="1106206" cy="103887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grpSp>
        <p:nvGrpSpPr>
          <p:cNvPr id="46" name="Group 45"/>
          <p:cNvGrpSpPr/>
          <p:nvPr/>
        </p:nvGrpSpPr>
        <p:grpSpPr>
          <a:xfrm>
            <a:off x="415596" y="354138"/>
            <a:ext cx="4889229" cy="3171860"/>
            <a:chOff x="415596" y="354138"/>
            <a:chExt cx="4889229" cy="317186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15596" y="354138"/>
              <a:ext cx="3783023" cy="317186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98619" y="354138"/>
              <a:ext cx="1106206" cy="102426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grpSp>
        <p:nvGrpSpPr>
          <p:cNvPr id="23" name="Group 22"/>
          <p:cNvGrpSpPr/>
          <p:nvPr/>
        </p:nvGrpSpPr>
        <p:grpSpPr>
          <a:xfrm>
            <a:off x="164389" y="4338710"/>
            <a:ext cx="1956511" cy="1846297"/>
            <a:chOff x="164389" y="4338710"/>
            <a:chExt cx="1956511" cy="1846297"/>
          </a:xfrm>
        </p:grpSpPr>
        <p:sp>
          <p:nvSpPr>
            <p:cNvPr id="12" name="Right Triangle 11"/>
            <p:cNvSpPr/>
            <p:nvPr/>
          </p:nvSpPr>
          <p:spPr>
            <a:xfrm rot="5400000">
              <a:off x="550193" y="4614300"/>
              <a:ext cx="1532718" cy="1608696"/>
            </a:xfrm>
            <a:prstGeom prst="rtTriangl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827348" y="4372389"/>
              <a:ext cx="12935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1</a:t>
              </a:r>
              <a:r>
                <a:rPr lang="en-US" sz="1000" baseline="30000" dirty="0" smtClean="0"/>
                <a:t>st</a:t>
              </a:r>
              <a:r>
                <a:rPr lang="en-US" sz="1000" dirty="0" smtClean="0"/>
                <a:t> Foci Position</a:t>
              </a:r>
              <a:endParaRPr lang="en-US" sz="1000" dirty="0"/>
            </a:p>
          </p:txBody>
        </p:sp>
        <p:sp>
          <p:nvSpPr>
            <p:cNvPr id="15" name="TextBox 14"/>
            <p:cNvSpPr txBox="1"/>
            <p:nvPr/>
          </p:nvSpPr>
          <p:spPr>
            <a:xfrm rot="16200000">
              <a:off x="-359276" y="5120281"/>
              <a:ext cx="12935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2</a:t>
              </a:r>
              <a:r>
                <a:rPr lang="en-US" sz="1000" baseline="30000" dirty="0" smtClean="0"/>
                <a:t>nd</a:t>
              </a:r>
              <a:r>
                <a:rPr lang="en-US" sz="1000" dirty="0" smtClean="0"/>
                <a:t> Foci Position</a:t>
              </a:r>
              <a:endParaRPr lang="en-US" sz="1000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62259" y="4338710"/>
              <a:ext cx="29670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Segoe UI Symbol" panose="020B0502040204020203" pitchFamily="34" charset="0"/>
                  <a:ea typeface="Segoe UI Symbol" panose="020B0502040204020203" pitchFamily="34" charset="0"/>
                </a:rPr>
                <a:t>♀</a:t>
              </a:r>
              <a:endParaRPr lang="en-US" dirty="0"/>
            </a:p>
            <a:p>
              <a:endParaRPr lang="en-US" dirty="0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594396" y="4687189"/>
            <a:ext cx="1936752" cy="1812618"/>
            <a:chOff x="1316552" y="4910195"/>
            <a:chExt cx="1936752" cy="1812618"/>
          </a:xfrm>
        </p:grpSpPr>
        <p:sp>
          <p:nvSpPr>
            <p:cNvPr id="13" name="Right Triangle 12"/>
            <p:cNvSpPr/>
            <p:nvPr/>
          </p:nvSpPr>
          <p:spPr>
            <a:xfrm rot="16200000">
              <a:off x="1354541" y="4872206"/>
              <a:ext cx="1532718" cy="1608696"/>
            </a:xfrm>
            <a:prstGeom prst="rtTriangl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 rot="5400000">
              <a:off x="2483418" y="5751723"/>
              <a:ext cx="12935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1</a:t>
              </a:r>
              <a:r>
                <a:rPr lang="en-US" sz="1000" baseline="30000" dirty="0" smtClean="0"/>
                <a:t>st</a:t>
              </a:r>
              <a:r>
                <a:rPr lang="en-US" sz="1000" dirty="0" smtClean="0"/>
                <a:t> Foci Position</a:t>
              </a:r>
              <a:endParaRPr lang="en-US" sz="1000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660331" y="6476592"/>
              <a:ext cx="12935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2</a:t>
              </a:r>
              <a:r>
                <a:rPr lang="en-US" sz="1000" baseline="30000" dirty="0" smtClean="0"/>
                <a:t>nd</a:t>
              </a:r>
              <a:r>
                <a:rPr lang="en-US" sz="1000" dirty="0" smtClean="0"/>
                <a:t> Foci Position</a:t>
              </a:r>
              <a:endParaRPr lang="en-US" sz="1000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875158" y="6338920"/>
              <a:ext cx="2967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en-US" dirty="0" smtClean="0">
                  <a:latin typeface="Segoe UI Symbol" panose="020B0502040204020203" pitchFamily="34" charset="0"/>
                  <a:ea typeface="Segoe UI Symbol" panose="020B0502040204020203" pitchFamily="34" charset="0"/>
                </a:rPr>
                <a:t>♂</a:t>
              </a:r>
              <a:endParaRPr lang="en-US" dirty="0"/>
            </a:p>
          </p:txBody>
        </p:sp>
      </p:grpSp>
      <p:sp>
        <p:nvSpPr>
          <p:cNvPr id="25" name="Oval 24"/>
          <p:cNvSpPr/>
          <p:nvPr/>
        </p:nvSpPr>
        <p:spPr>
          <a:xfrm rot="2950361">
            <a:off x="1119699" y="4253465"/>
            <a:ext cx="508000" cy="236640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2604063" y="4213459"/>
            <a:ext cx="1812308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Area of shortest IFDs</a:t>
            </a:r>
            <a:endParaRPr lang="en-US" sz="1400" dirty="0"/>
          </a:p>
        </p:txBody>
      </p:sp>
      <p:cxnSp>
        <p:nvCxnSpPr>
          <p:cNvPr id="28" name="Straight Arrow Connector 27"/>
          <p:cNvCxnSpPr>
            <a:stCxn id="25" idx="0"/>
            <a:endCxn id="26" idx="1"/>
          </p:cNvCxnSpPr>
          <p:nvPr/>
        </p:nvCxnSpPr>
        <p:spPr>
          <a:xfrm flipV="1">
            <a:off x="2269009" y="4367348"/>
            <a:ext cx="335054" cy="2957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/>
          <p:cNvSpPr/>
          <p:nvPr/>
        </p:nvSpPr>
        <p:spPr>
          <a:xfrm rot="2950361">
            <a:off x="1752426" y="5783264"/>
            <a:ext cx="508000" cy="55707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2592649" y="5333077"/>
            <a:ext cx="1812308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Area of longest IFDs</a:t>
            </a:r>
            <a:endParaRPr lang="en-US" sz="1400" dirty="0"/>
          </a:p>
        </p:txBody>
      </p:sp>
      <p:cxnSp>
        <p:nvCxnSpPr>
          <p:cNvPr id="32" name="Straight Arrow Connector 31"/>
          <p:cNvCxnSpPr>
            <a:stCxn id="30" idx="7"/>
            <a:endCxn id="31" idx="1"/>
          </p:cNvCxnSpPr>
          <p:nvPr/>
        </p:nvCxnSpPr>
        <p:spPr>
          <a:xfrm flipV="1">
            <a:off x="2272881" y="5486966"/>
            <a:ext cx="319768" cy="5819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Group 46"/>
          <p:cNvGrpSpPr/>
          <p:nvPr/>
        </p:nvGrpSpPr>
        <p:grpSpPr>
          <a:xfrm>
            <a:off x="4946253" y="4323036"/>
            <a:ext cx="5204893" cy="2261024"/>
            <a:chOff x="5429985" y="4338710"/>
            <a:chExt cx="5204893" cy="2261024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16" t="10109" r="5455" b="5236"/>
            <a:stretch/>
          </p:blipFill>
          <p:spPr>
            <a:xfrm>
              <a:off x="5429985" y="4338710"/>
              <a:ext cx="3146785" cy="226102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42" name="TextBox 41"/>
            <p:cNvSpPr txBox="1"/>
            <p:nvPr/>
          </p:nvSpPr>
          <p:spPr>
            <a:xfrm>
              <a:off x="8595275" y="5213343"/>
              <a:ext cx="2039603" cy="138499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1. Female more uniform placement.</a:t>
              </a:r>
            </a:p>
            <a:p>
              <a:r>
                <a:rPr lang="en-US" sz="1400" dirty="0" smtClean="0"/>
                <a:t>2. Male strong terminal placement of second foci.</a:t>
              </a:r>
            </a:p>
            <a:p>
              <a:r>
                <a:rPr lang="en-US" sz="1400" dirty="0" smtClean="0"/>
                <a:t>3. Enrichment of long IFD, few short IFD.</a:t>
              </a:r>
              <a:endParaRPr lang="en-US" sz="1400" dirty="0"/>
            </a:p>
          </p:txBody>
        </p:sp>
      </p:grpSp>
      <p:sp>
        <p:nvSpPr>
          <p:cNvPr id="48" name="Title 1"/>
          <p:cNvSpPr txBox="1">
            <a:spLocks/>
          </p:cNvSpPr>
          <p:nvPr/>
        </p:nvSpPr>
        <p:spPr>
          <a:xfrm>
            <a:off x="393212" y="354138"/>
            <a:ext cx="559511" cy="58908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 smtClean="0"/>
              <a:t>A.</a:t>
            </a:r>
            <a:endParaRPr lang="en-US" sz="2400" b="1" dirty="0"/>
          </a:p>
        </p:txBody>
      </p:sp>
      <p:sp>
        <p:nvSpPr>
          <p:cNvPr id="49" name="Title 1"/>
          <p:cNvSpPr txBox="1">
            <a:spLocks/>
          </p:cNvSpPr>
          <p:nvPr/>
        </p:nvSpPr>
        <p:spPr>
          <a:xfrm>
            <a:off x="393079" y="3594577"/>
            <a:ext cx="559511" cy="58908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 smtClean="0"/>
              <a:t>B.</a:t>
            </a:r>
            <a:endParaRPr lang="en-US" sz="2400" b="1" dirty="0"/>
          </a:p>
        </p:txBody>
      </p:sp>
      <p:pic>
        <p:nvPicPr>
          <p:cNvPr id="50" name="Picture 49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71" t="47307" r="57315" b="22570"/>
          <a:stretch/>
        </p:blipFill>
        <p:spPr>
          <a:xfrm rot="16200000">
            <a:off x="3277839" y="5237227"/>
            <a:ext cx="304765" cy="1470928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84" t="43481" r="43106" b="49608"/>
          <a:stretch/>
        </p:blipFill>
        <p:spPr>
          <a:xfrm>
            <a:off x="2623263" y="4590331"/>
            <a:ext cx="1494295" cy="410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96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Main MLH1 figure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493620" y="1825625"/>
            <a:ext cx="3860180" cy="4351338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" name="Picture"/>
          <p:cNvPicPr/>
          <p:nvPr/>
        </p:nvPicPr>
        <p:blipFill>
          <a:blip r:embed="rId3"/>
          <a:stretch>
            <a:fillRect/>
          </a:stretch>
        </p:blipFill>
        <p:spPr bwMode="auto">
          <a:xfrm>
            <a:off x="838200" y="1581150"/>
            <a:ext cx="4619625" cy="3695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5261385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Chromosome Proportion differences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84272" y="1825625"/>
            <a:ext cx="3369527" cy="4351338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" name="Picture"/>
          <p:cNvPicPr/>
          <p:nvPr/>
        </p:nvPicPr>
        <p:blipFill>
          <a:blip r:embed="rId2"/>
          <a:stretch>
            <a:fillRect/>
          </a:stretch>
        </p:blipFill>
        <p:spPr bwMode="auto">
          <a:xfrm>
            <a:off x="838200" y="1690688"/>
            <a:ext cx="4619625" cy="3695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7333684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DMC1 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90010" y="1825625"/>
            <a:ext cx="4863790" cy="4351338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"/>
          <p:cNvPicPr/>
          <p:nvPr/>
        </p:nvPicPr>
        <p:blipFill>
          <a:blip r:embed="rId3"/>
          <a:stretch>
            <a:fillRect/>
          </a:stretch>
        </p:blipFill>
        <p:spPr bwMode="auto">
          <a:xfrm>
            <a:off x="619240" y="2481263"/>
            <a:ext cx="4619625" cy="3695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7200503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Position (1CO)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606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11481" t="16552" r="79199" b="40876"/>
          <a:stretch/>
        </p:blipFill>
        <p:spPr>
          <a:xfrm>
            <a:off x="488960" y="432088"/>
            <a:ext cx="3709406" cy="5568851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7652" y="6000939"/>
            <a:ext cx="7734300" cy="64924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400" dirty="0" err="1"/>
              <a:t>Drouaud</a:t>
            </a:r>
            <a:r>
              <a:rPr lang="en-US" sz="1400" dirty="0"/>
              <a:t>, J., Mercier, R., </a:t>
            </a:r>
            <a:r>
              <a:rPr lang="en-US" sz="1400" dirty="0" err="1"/>
              <a:t>Chelysheva</a:t>
            </a:r>
            <a:r>
              <a:rPr lang="en-US" sz="1400" dirty="0"/>
              <a:t>, L., </a:t>
            </a:r>
            <a:r>
              <a:rPr lang="en-US" sz="1400" dirty="0" err="1"/>
              <a:t>Bérard</a:t>
            </a:r>
            <a:r>
              <a:rPr lang="en-US" sz="1400" dirty="0"/>
              <a:t>, A., </a:t>
            </a:r>
            <a:r>
              <a:rPr lang="en-US" sz="1400" dirty="0" err="1"/>
              <a:t>Falque</a:t>
            </a:r>
            <a:r>
              <a:rPr lang="en-US" sz="1400" dirty="0"/>
              <a:t>, M., Martin, O., ... &amp; </a:t>
            </a:r>
            <a:r>
              <a:rPr lang="en-US" sz="1400" dirty="0" err="1"/>
              <a:t>Mezard</a:t>
            </a:r>
            <a:r>
              <a:rPr lang="en-US" sz="1400" dirty="0"/>
              <a:t>, C. (2007). Sex-specific crossover distributions and variations in interference level along Arabidopsis thaliana chromosome 4. </a:t>
            </a:r>
            <a:r>
              <a:rPr lang="en-US" sz="1400" i="1" dirty="0" err="1"/>
              <a:t>PLoS</a:t>
            </a:r>
            <a:r>
              <a:rPr lang="en-US" sz="1400" i="1" dirty="0"/>
              <a:t> genetics</a:t>
            </a:r>
            <a:r>
              <a:rPr lang="en-US" sz="1400" dirty="0"/>
              <a:t>, </a:t>
            </a:r>
            <a:r>
              <a:rPr lang="en-US" sz="1400" i="1" dirty="0"/>
              <a:t>3</a:t>
            </a:r>
            <a:r>
              <a:rPr lang="en-US" sz="1400" dirty="0"/>
              <a:t>(6).</a:t>
            </a:r>
          </a:p>
        </p:txBody>
      </p:sp>
      <p:grpSp>
        <p:nvGrpSpPr>
          <p:cNvPr id="51" name="Group 50"/>
          <p:cNvGrpSpPr/>
          <p:nvPr/>
        </p:nvGrpSpPr>
        <p:grpSpPr>
          <a:xfrm>
            <a:off x="693150" y="1714775"/>
            <a:ext cx="5144489" cy="460644"/>
            <a:chOff x="693150" y="1714775"/>
            <a:chExt cx="5144489" cy="460644"/>
          </a:xfrm>
        </p:grpSpPr>
        <p:sp>
          <p:nvSpPr>
            <p:cNvPr id="13" name="Oval 12"/>
            <p:cNvSpPr/>
            <p:nvPr/>
          </p:nvSpPr>
          <p:spPr>
            <a:xfrm rot="19006230">
              <a:off x="693150" y="1714775"/>
              <a:ext cx="3274914" cy="460644"/>
            </a:xfrm>
            <a:prstGeom prst="ellipse">
              <a:avLst/>
            </a:prstGeom>
            <a:noFill/>
            <a:ln w="952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Arrow Connector 14"/>
            <p:cNvCxnSpPr>
              <a:endCxn id="23" idx="1"/>
            </p:cNvCxnSpPr>
            <p:nvPr/>
          </p:nvCxnSpPr>
          <p:spPr>
            <a:xfrm>
              <a:off x="2694075" y="1918386"/>
              <a:ext cx="1003948" cy="0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3698023" y="1733720"/>
              <a:ext cx="21396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Lack of small IFDs</a:t>
              </a:r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1355278" y="285668"/>
            <a:ext cx="2139616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First CO position</a:t>
            </a:r>
          </a:p>
        </p:txBody>
      </p:sp>
      <p:sp>
        <p:nvSpPr>
          <p:cNvPr id="29" name="TextBox 28"/>
          <p:cNvSpPr txBox="1"/>
          <p:nvPr/>
        </p:nvSpPr>
        <p:spPr>
          <a:xfrm rot="16200000">
            <a:off x="-504208" y="1964157"/>
            <a:ext cx="2139616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Second CO position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217542" y="3629744"/>
            <a:ext cx="2139616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First CO position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87832" y="411943"/>
            <a:ext cx="802255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Male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2186" y="3747546"/>
            <a:ext cx="927590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Female</a:t>
            </a:r>
          </a:p>
        </p:txBody>
      </p:sp>
      <p:grpSp>
        <p:nvGrpSpPr>
          <p:cNvPr id="50" name="Group 49"/>
          <p:cNvGrpSpPr/>
          <p:nvPr/>
        </p:nvGrpSpPr>
        <p:grpSpPr>
          <a:xfrm>
            <a:off x="928926" y="876694"/>
            <a:ext cx="5810937" cy="976318"/>
            <a:chOff x="928926" y="876694"/>
            <a:chExt cx="5810937" cy="976318"/>
          </a:xfrm>
        </p:grpSpPr>
        <p:sp>
          <p:nvSpPr>
            <p:cNvPr id="36" name="Oval 35"/>
            <p:cNvSpPr/>
            <p:nvPr/>
          </p:nvSpPr>
          <p:spPr>
            <a:xfrm rot="19582387">
              <a:off x="928926" y="876694"/>
              <a:ext cx="1095673" cy="976318"/>
            </a:xfrm>
            <a:prstGeom prst="ellipse">
              <a:avLst/>
            </a:prstGeom>
            <a:noFill/>
            <a:ln w="952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8" name="Straight Arrow Connector 37"/>
            <p:cNvCxnSpPr/>
            <p:nvPr/>
          </p:nvCxnSpPr>
          <p:spPr>
            <a:xfrm flipV="1">
              <a:off x="2005434" y="1141447"/>
              <a:ext cx="1905514" cy="43234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/>
            <p:cNvSpPr txBox="1"/>
            <p:nvPr/>
          </p:nvSpPr>
          <p:spPr>
            <a:xfrm>
              <a:off x="3916548" y="981777"/>
              <a:ext cx="28233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Enrichment of longest IFDs</a:t>
              </a:r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759625" y="3985370"/>
            <a:ext cx="5251526" cy="462539"/>
            <a:chOff x="759625" y="3985370"/>
            <a:chExt cx="5251526" cy="462539"/>
          </a:xfrm>
        </p:grpSpPr>
        <p:sp>
          <p:nvSpPr>
            <p:cNvPr id="37" name="Oval 36"/>
            <p:cNvSpPr/>
            <p:nvPr/>
          </p:nvSpPr>
          <p:spPr>
            <a:xfrm rot="15998402">
              <a:off x="1430364" y="3407615"/>
              <a:ext cx="369555" cy="1711033"/>
            </a:xfrm>
            <a:prstGeom prst="ellipse">
              <a:avLst/>
            </a:prstGeom>
            <a:noFill/>
            <a:ln w="31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5" name="Straight Arrow Connector 44"/>
            <p:cNvCxnSpPr>
              <a:stCxn id="37" idx="4"/>
            </p:cNvCxnSpPr>
            <p:nvPr/>
          </p:nvCxnSpPr>
          <p:spPr>
            <a:xfrm flipV="1">
              <a:off x="2469187" y="4195482"/>
              <a:ext cx="690872" cy="17508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/>
            <p:cNvSpPr txBox="1"/>
            <p:nvPr/>
          </p:nvSpPr>
          <p:spPr>
            <a:xfrm>
              <a:off x="3187836" y="3985370"/>
              <a:ext cx="28233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Enrichment of longest IFDs</a:t>
              </a:r>
            </a:p>
          </p:txBody>
        </p:sp>
      </p:grpSp>
      <p:sp>
        <p:nvSpPr>
          <p:cNvPr id="49" name="TextBox 48"/>
          <p:cNvSpPr txBox="1"/>
          <p:nvPr/>
        </p:nvSpPr>
        <p:spPr>
          <a:xfrm>
            <a:off x="7809374" y="817354"/>
            <a:ext cx="3869493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Double crossover Chrm4, </a:t>
            </a:r>
            <a:r>
              <a:rPr lang="en-US" sz="2400" i="1" dirty="0" smtClean="0"/>
              <a:t>Arabidopsis thaliana</a:t>
            </a:r>
            <a:r>
              <a:rPr lang="en-US" sz="2400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Diagonal line, 1:1 values, the shortest </a:t>
            </a:r>
            <a:r>
              <a:rPr lang="en-US" sz="2400" dirty="0" err="1" smtClean="0"/>
              <a:t>interfocal</a:t>
            </a:r>
            <a:r>
              <a:rPr lang="en-US" sz="2400" dirty="0" smtClean="0"/>
              <a:t> distance (IFD).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Near top corner, longest IFD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3" name="Picture 5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71" t="47307" r="57149" b="20579"/>
          <a:stretch/>
        </p:blipFill>
        <p:spPr>
          <a:xfrm>
            <a:off x="6907150" y="1351109"/>
            <a:ext cx="457199" cy="2286149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84" t="43481" r="43106" b="49608"/>
          <a:stretch/>
        </p:blipFill>
        <p:spPr>
          <a:xfrm rot="5400000">
            <a:off x="5558567" y="2775213"/>
            <a:ext cx="1378773" cy="379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057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9258722" y="3143279"/>
            <a:ext cx="2467064" cy="2158263"/>
            <a:chOff x="537599" y="2949323"/>
            <a:chExt cx="4115083" cy="3610479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4966"/>
            <a:stretch/>
          </p:blipFill>
          <p:spPr>
            <a:xfrm>
              <a:off x="537599" y="2949323"/>
              <a:ext cx="4115083" cy="361047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cxnSp>
          <p:nvCxnSpPr>
            <p:cNvPr id="9" name="Straight Connector 8"/>
            <p:cNvCxnSpPr/>
            <p:nvPr/>
          </p:nvCxnSpPr>
          <p:spPr>
            <a:xfrm flipV="1">
              <a:off x="977305" y="3536576"/>
              <a:ext cx="3379542" cy="26465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/>
          <p:cNvGrpSpPr/>
          <p:nvPr/>
        </p:nvGrpSpPr>
        <p:grpSpPr>
          <a:xfrm>
            <a:off x="333051" y="3393858"/>
            <a:ext cx="3187346" cy="2724554"/>
            <a:chOff x="3440160" y="1757773"/>
            <a:chExt cx="2841682" cy="2512589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5622"/>
            <a:stretch/>
          </p:blipFill>
          <p:spPr>
            <a:xfrm>
              <a:off x="3440160" y="1757773"/>
              <a:ext cx="2841682" cy="251258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cxnSp>
          <p:nvCxnSpPr>
            <p:cNvPr id="19" name="Straight Connector 18"/>
            <p:cNvCxnSpPr/>
            <p:nvPr/>
          </p:nvCxnSpPr>
          <p:spPr>
            <a:xfrm flipV="1">
              <a:off x="3755893" y="2078852"/>
              <a:ext cx="2407715" cy="191054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6607188" y="893134"/>
            <a:ext cx="2367474" cy="2136285"/>
            <a:chOff x="9798766" y="3989399"/>
            <a:chExt cx="2931742" cy="2607176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6106"/>
            <a:stretch/>
          </p:blipFill>
          <p:spPr>
            <a:xfrm>
              <a:off x="9798766" y="3989399"/>
              <a:ext cx="2931742" cy="260717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cxnSp>
          <p:nvCxnSpPr>
            <p:cNvPr id="20" name="Straight Connector 19"/>
            <p:cNvCxnSpPr/>
            <p:nvPr/>
          </p:nvCxnSpPr>
          <p:spPr>
            <a:xfrm flipV="1">
              <a:off x="10112029" y="4337713"/>
              <a:ext cx="2407715" cy="191054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/>
          <p:cNvGrpSpPr/>
          <p:nvPr/>
        </p:nvGrpSpPr>
        <p:grpSpPr>
          <a:xfrm>
            <a:off x="6607188" y="3150899"/>
            <a:ext cx="2469577" cy="2150644"/>
            <a:chOff x="6760692" y="3989399"/>
            <a:chExt cx="2818579" cy="2468218"/>
          </a:xfrm>
        </p:grpSpPr>
        <p:pic>
          <p:nvPicPr>
            <p:cNvPr id="22" name="Content Placeholder 3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4804"/>
            <a:stretch/>
          </p:blipFill>
          <p:spPr>
            <a:xfrm>
              <a:off x="6760692" y="3989399"/>
              <a:ext cx="2818579" cy="246821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cxnSp>
          <p:nvCxnSpPr>
            <p:cNvPr id="23" name="Straight Connector 22"/>
            <p:cNvCxnSpPr/>
            <p:nvPr/>
          </p:nvCxnSpPr>
          <p:spPr>
            <a:xfrm flipV="1">
              <a:off x="7160421" y="4268234"/>
              <a:ext cx="2407715" cy="191054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Box 26"/>
          <p:cNvSpPr txBox="1"/>
          <p:nvPr/>
        </p:nvSpPr>
        <p:spPr>
          <a:xfrm>
            <a:off x="3797214" y="682148"/>
            <a:ext cx="1944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‘normal’ IFD lengths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9258722" y="2349306"/>
            <a:ext cx="18153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Significantly longer IFD</a:t>
            </a:r>
            <a:endParaRPr lang="en-US" dirty="0"/>
          </a:p>
        </p:txBody>
      </p:sp>
      <p:grpSp>
        <p:nvGrpSpPr>
          <p:cNvPr id="35" name="Group 34"/>
          <p:cNvGrpSpPr/>
          <p:nvPr/>
        </p:nvGrpSpPr>
        <p:grpSpPr>
          <a:xfrm>
            <a:off x="333051" y="277234"/>
            <a:ext cx="3211193" cy="2835661"/>
            <a:chOff x="1579333" y="1878684"/>
            <a:chExt cx="3799492" cy="3424599"/>
          </a:xfrm>
        </p:grpSpPr>
        <p:pic>
          <p:nvPicPr>
            <p:cNvPr id="30" name="Picture 29"/>
            <p:cNvPicPr/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3399"/>
            <a:stretch/>
          </p:blipFill>
          <p:spPr>
            <a:xfrm>
              <a:off x="1579333" y="1878684"/>
              <a:ext cx="3799492" cy="3424599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3175" cap="sq">
              <a:solidFill>
                <a:schemeClr val="tx1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cxnSp>
          <p:nvCxnSpPr>
            <p:cNvPr id="33" name="Straight Connector 32"/>
            <p:cNvCxnSpPr/>
            <p:nvPr/>
          </p:nvCxnSpPr>
          <p:spPr>
            <a:xfrm flipV="1">
              <a:off x="2009508" y="2016933"/>
              <a:ext cx="3341101" cy="288308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TextBox 35"/>
          <p:cNvSpPr txBox="1"/>
          <p:nvPr/>
        </p:nvSpPr>
        <p:spPr>
          <a:xfrm>
            <a:off x="9067008" y="269415"/>
            <a:ext cx="23629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Rapid evolution of interference IFDs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1634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4966893" y="735110"/>
            <a:ext cx="4513283" cy="3582581"/>
            <a:chOff x="7306682" y="704330"/>
            <a:chExt cx="4387373" cy="3424599"/>
          </a:xfrm>
        </p:grpSpPr>
        <p:pic>
          <p:nvPicPr>
            <p:cNvPr id="5" name="Picture 4"/>
            <p:cNvPicPr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06682" y="704330"/>
              <a:ext cx="4387373" cy="3424599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3175" cap="sq">
              <a:solidFill>
                <a:schemeClr val="tx1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cxnSp>
          <p:nvCxnSpPr>
            <p:cNvPr id="30" name="Straight Connector 29"/>
            <p:cNvCxnSpPr/>
            <p:nvPr/>
          </p:nvCxnSpPr>
          <p:spPr>
            <a:xfrm flipV="1">
              <a:off x="7810339" y="834869"/>
              <a:ext cx="3668563" cy="290096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331626" y="728335"/>
            <a:ext cx="4226927" cy="3582581"/>
            <a:chOff x="519885" y="625340"/>
            <a:chExt cx="4226927" cy="3582581"/>
          </a:xfrm>
        </p:grpSpPr>
        <p:pic>
          <p:nvPicPr>
            <p:cNvPr id="4" name="Picture 3"/>
            <p:cNvPicPr/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9885" y="625340"/>
              <a:ext cx="4226927" cy="3582581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3175" cap="sq">
              <a:solidFill>
                <a:schemeClr val="tx1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cxnSp>
          <p:nvCxnSpPr>
            <p:cNvPr id="19" name="Straight Connector 18"/>
            <p:cNvCxnSpPr/>
            <p:nvPr/>
          </p:nvCxnSpPr>
          <p:spPr>
            <a:xfrm flipV="1">
              <a:off x="1078249" y="834869"/>
              <a:ext cx="3668563" cy="290096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/>
          <p:cNvSpPr txBox="1"/>
          <p:nvPr/>
        </p:nvSpPr>
        <p:spPr>
          <a:xfrm>
            <a:off x="9776959" y="937864"/>
            <a:ext cx="2150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Sex difference in IFD distributions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1323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015" y="3540330"/>
            <a:ext cx="3700409" cy="3190401"/>
          </a:xfrm>
          <a:prstGeom prst="rect">
            <a:avLst/>
          </a:prstGeom>
          <a:solidFill>
            <a:srgbClr val="FFFFFF">
              <a:shade val="85000"/>
            </a:srgbClr>
          </a:solidFill>
          <a:ln w="3175" cap="sq">
            <a:solidFill>
              <a:schemeClr val="tx1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4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8434" y="783322"/>
            <a:ext cx="4387373" cy="34245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11" name="Group 10"/>
          <p:cNvGrpSpPr/>
          <p:nvPr/>
        </p:nvGrpSpPr>
        <p:grpSpPr>
          <a:xfrm>
            <a:off x="645861" y="256008"/>
            <a:ext cx="3668563" cy="3172992"/>
            <a:chOff x="645861" y="256008"/>
            <a:chExt cx="3668563" cy="3172992"/>
          </a:xfrm>
        </p:grpSpPr>
        <p:pic>
          <p:nvPicPr>
            <p:cNvPr id="6" name="Picture 5"/>
            <p:cNvPicPr/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5519"/>
            <a:stretch/>
          </p:blipFill>
          <p:spPr>
            <a:xfrm>
              <a:off x="645862" y="256008"/>
              <a:ext cx="3668562" cy="3172992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cxnSp>
          <p:nvCxnSpPr>
            <p:cNvPr id="8" name="Straight Connector 7"/>
            <p:cNvCxnSpPr/>
            <p:nvPr/>
          </p:nvCxnSpPr>
          <p:spPr>
            <a:xfrm flipV="1">
              <a:off x="645861" y="528034"/>
              <a:ext cx="3668563" cy="290096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Oval 8"/>
          <p:cNvSpPr/>
          <p:nvPr/>
        </p:nvSpPr>
        <p:spPr>
          <a:xfrm rot="19582387">
            <a:off x="1861316" y="1755461"/>
            <a:ext cx="598533" cy="515155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 rot="19582387">
            <a:off x="1444237" y="608767"/>
            <a:ext cx="506708" cy="460644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71" t="47307" r="57149" b="20579"/>
          <a:stretch/>
        </p:blipFill>
        <p:spPr>
          <a:xfrm>
            <a:off x="6755196" y="121595"/>
            <a:ext cx="457199" cy="2286149"/>
          </a:xfrm>
          <a:prstGeom prst="rect">
            <a:avLst/>
          </a:prstGeom>
        </p:spPr>
      </p:pic>
      <p:cxnSp>
        <p:nvCxnSpPr>
          <p:cNvPr id="16" name="Straight Arrow Connector 15"/>
          <p:cNvCxnSpPr>
            <a:stCxn id="13" idx="6"/>
          </p:cNvCxnSpPr>
          <p:nvPr/>
        </p:nvCxnSpPr>
        <p:spPr>
          <a:xfrm flipV="1">
            <a:off x="1908549" y="697296"/>
            <a:ext cx="4846647" cy="1490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84" t="43481" r="43106" b="49608"/>
          <a:stretch/>
        </p:blipFill>
        <p:spPr>
          <a:xfrm rot="5400000">
            <a:off x="5406613" y="1545699"/>
            <a:ext cx="1378773" cy="379141"/>
          </a:xfrm>
          <a:prstGeom prst="rect">
            <a:avLst/>
          </a:prstGeom>
        </p:spPr>
      </p:pic>
      <p:cxnSp>
        <p:nvCxnSpPr>
          <p:cNvPr id="18" name="Straight Arrow Connector 17"/>
          <p:cNvCxnSpPr>
            <a:stCxn id="9" idx="7"/>
            <a:endCxn id="17" idx="2"/>
          </p:cNvCxnSpPr>
          <p:nvPr/>
        </p:nvCxnSpPr>
        <p:spPr>
          <a:xfrm flipV="1">
            <a:off x="2235922" y="1735270"/>
            <a:ext cx="3670507" cy="8924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8129239" y="256008"/>
            <a:ext cx="382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IFD figure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630162" y="700589"/>
            <a:ext cx="8750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Longer IFD</a:t>
            </a:r>
            <a:endParaRPr lang="en-US" sz="1200" dirty="0"/>
          </a:p>
        </p:txBody>
      </p:sp>
      <p:sp>
        <p:nvSpPr>
          <p:cNvPr id="29" name="TextBox 28"/>
          <p:cNvSpPr txBox="1"/>
          <p:nvPr/>
        </p:nvSpPr>
        <p:spPr>
          <a:xfrm>
            <a:off x="930898" y="2495622"/>
            <a:ext cx="9776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Shorter IFDs</a:t>
            </a:r>
            <a:endParaRPr lang="en-US" sz="1200" dirty="0"/>
          </a:p>
        </p:txBody>
      </p:sp>
      <p:cxnSp>
        <p:nvCxnSpPr>
          <p:cNvPr id="30" name="Straight Connector 29"/>
          <p:cNvCxnSpPr/>
          <p:nvPr/>
        </p:nvCxnSpPr>
        <p:spPr>
          <a:xfrm flipV="1">
            <a:off x="7877575" y="1045138"/>
            <a:ext cx="3668563" cy="290096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1203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 length (by chromosome class)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69872" y="1825625"/>
            <a:ext cx="4283927" cy="4351338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" name="Picture"/>
          <p:cNvPicPr/>
          <p:nvPr/>
        </p:nvPicPr>
        <p:blipFill>
          <a:blip r:embed="rId2"/>
          <a:stretch>
            <a:fillRect/>
          </a:stretch>
        </p:blipFill>
        <p:spPr bwMode="auto">
          <a:xfrm>
            <a:off x="838200" y="1685112"/>
            <a:ext cx="4619625" cy="3695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id="5" name="Picture"/>
          <p:cNvPicPr/>
          <p:nvPr/>
        </p:nvPicPr>
        <p:blipFill>
          <a:blip r:embed="rId3"/>
          <a:stretch>
            <a:fillRect/>
          </a:stretch>
        </p:blipFill>
        <p:spPr bwMode="auto">
          <a:xfrm>
            <a:off x="6484782" y="1685112"/>
            <a:ext cx="4619625" cy="3695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925670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8485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05440" y="0"/>
            <a:ext cx="3149600" cy="2183362"/>
          </a:xfrm>
        </p:spPr>
        <p:txBody>
          <a:bodyPr>
            <a:normAutofit/>
          </a:bodyPr>
          <a:lstStyle/>
          <a:p>
            <a:r>
              <a:rPr lang="en-US" dirty="0" smtClean="0"/>
              <a:t>Q2. (strain differences) 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93212" y="354138"/>
            <a:ext cx="559511" cy="58908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 smtClean="0"/>
              <a:t>A.</a:t>
            </a:r>
            <a:endParaRPr lang="en-US" sz="2400" b="1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93079" y="3594577"/>
            <a:ext cx="559511" cy="58908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 smtClean="0"/>
              <a:t>B.</a:t>
            </a:r>
            <a:endParaRPr lang="en-US" sz="2400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942" y="4183659"/>
            <a:ext cx="4657143" cy="390476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673736" y="5368835"/>
            <a:ext cx="29913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Can’t figure how to make triangle by subspecies</a:t>
            </a:r>
          </a:p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0621" y="2218058"/>
            <a:ext cx="2172379" cy="167106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7408" y="3594577"/>
            <a:ext cx="2038804" cy="156831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3995" y="2255882"/>
            <a:ext cx="2123208" cy="163323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8676" y="571530"/>
            <a:ext cx="2095381" cy="161183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7045" y="523319"/>
            <a:ext cx="2184081" cy="168006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4114" y="585626"/>
            <a:ext cx="2058733" cy="158364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638657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Q2 SC differences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54028" y="1825625"/>
            <a:ext cx="5599771" cy="4351338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" name="Picture"/>
          <p:cNvPicPr/>
          <p:nvPr/>
        </p:nvPicPr>
        <p:blipFill>
          <a:blip r:embed="rId3"/>
          <a:stretch>
            <a:fillRect/>
          </a:stretch>
        </p:blipFill>
        <p:spPr bwMode="auto">
          <a:xfrm>
            <a:off x="641543" y="2696272"/>
            <a:ext cx="4619625" cy="3695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id="5" name="Picture"/>
          <p:cNvPicPr/>
          <p:nvPr/>
        </p:nvPicPr>
        <p:blipFill>
          <a:blip r:embed="rId4"/>
          <a:stretch>
            <a:fillRect/>
          </a:stretch>
        </p:blipFill>
        <p:spPr bwMode="auto">
          <a:xfrm>
            <a:off x="5481173" y="2481263"/>
            <a:ext cx="4619625" cy="3695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2219394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012" y="1862955"/>
            <a:ext cx="2987065" cy="284482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0"/>
          <a:stretch/>
        </p:blipFill>
        <p:spPr>
          <a:xfrm>
            <a:off x="6096000" y="1110210"/>
            <a:ext cx="1854876" cy="1741979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>
            <a:off x="3771900" y="2743200"/>
            <a:ext cx="114300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872739" y="2120900"/>
            <a:ext cx="9271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Total SC</a:t>
            </a: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3872739" y="4373635"/>
            <a:ext cx="1816861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891408" y="3285367"/>
            <a:ext cx="18168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Single Bivalent</a:t>
            </a:r>
          </a:p>
          <a:p>
            <a:r>
              <a:rPr lang="en-US" dirty="0" smtClean="0"/>
              <a:t>And reduced bivalent dataset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009239" y="4417428"/>
            <a:ext cx="17399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Curation</a:t>
            </a:r>
          </a:p>
          <a:p>
            <a:r>
              <a:rPr lang="en-US" dirty="0" smtClean="0"/>
              <a:t>-remove XY, overlapping </a:t>
            </a:r>
            <a:r>
              <a:rPr lang="en-US" dirty="0" err="1" smtClean="0"/>
              <a:t>chrms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Short and long dataset</a:t>
            </a:r>
          </a:p>
          <a:p>
            <a:endParaRPr lang="en-US" dirty="0"/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8393557" y="5232400"/>
            <a:ext cx="787493" cy="57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0073918" y="2489200"/>
            <a:ext cx="1739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1CO Position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10073918" y="4242376"/>
            <a:ext cx="1739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2CO IFD</a:t>
            </a:r>
            <a:endParaRPr lang="en-US" dirty="0"/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9042400" y="0"/>
            <a:ext cx="3149600" cy="2183362"/>
          </a:xfrm>
        </p:spPr>
        <p:txBody>
          <a:bodyPr>
            <a:normAutofit/>
          </a:bodyPr>
          <a:lstStyle/>
          <a:p>
            <a:r>
              <a:rPr lang="en-US" dirty="0" smtClean="0"/>
              <a:t>Methods Fig</a:t>
            </a:r>
            <a:endParaRPr lang="en-US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31"/>
          <a:stretch/>
        </p:blipFill>
        <p:spPr>
          <a:xfrm>
            <a:off x="5897749" y="3584028"/>
            <a:ext cx="2287659" cy="2117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393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580" y="2099163"/>
            <a:ext cx="3571875" cy="35718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01580" y="336884"/>
            <a:ext cx="549442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MI spindle selection based</a:t>
            </a:r>
          </a:p>
          <a:p>
            <a:endParaRPr lang="en-US" sz="2800" dirty="0"/>
          </a:p>
          <a:p>
            <a:r>
              <a:rPr lang="en-US" sz="2800" dirty="0" smtClean="0"/>
              <a:t>Bivalent </a:t>
            </a:r>
            <a:r>
              <a:rPr lang="en-US" sz="2800" dirty="0" err="1" smtClean="0"/>
              <a:t>str</a:t>
            </a:r>
            <a:endParaRPr lang="en-US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6240380" y="6271846"/>
            <a:ext cx="2598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Lee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53980" y="6324600"/>
            <a:ext cx="2598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alterdorer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/>
          <a:srcRect l="10302" t="20075" r="69240" b="35290"/>
          <a:stretch/>
        </p:blipFill>
        <p:spPr>
          <a:xfrm>
            <a:off x="4652210" y="738554"/>
            <a:ext cx="8304784" cy="5955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4501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81304" y="1825625"/>
            <a:ext cx="3072496" cy="4351338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952" y="1690688"/>
            <a:ext cx="670560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3640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8631" t="19279" r="78463" b="37715"/>
          <a:stretch/>
        </p:blipFill>
        <p:spPr>
          <a:xfrm>
            <a:off x="509954" y="923192"/>
            <a:ext cx="3323492" cy="364001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l="9020" t="16302" r="68060" b="35901"/>
          <a:stretch/>
        </p:blipFill>
        <p:spPr>
          <a:xfrm>
            <a:off x="4938345" y="923192"/>
            <a:ext cx="5310555" cy="364001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42899" y="5890846"/>
            <a:ext cx="69810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Cahoon, C. K., &amp; Libuda, D. E. (2019). Leagues of their own: sexually dimorphic features of meiotic prophase I. </a:t>
            </a:r>
            <a:r>
              <a:rPr lang="en-US" i="1"/>
              <a:t>Chromosoma</a:t>
            </a:r>
            <a:r>
              <a:rPr lang="en-US"/>
              <a:t>, 1-16.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45525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5912643"/>
            <a:ext cx="10515600" cy="588963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Lane, S., &amp; </a:t>
            </a:r>
            <a:r>
              <a:rPr lang="en-US" dirty="0" err="1"/>
              <a:t>Kauppi</a:t>
            </a:r>
            <a:r>
              <a:rPr lang="en-US" dirty="0"/>
              <a:t>, L. (2019). Meiotic spindle assembly checkpoint and aneuploidy in males versus females. </a:t>
            </a:r>
            <a:r>
              <a:rPr lang="en-US" i="1" dirty="0"/>
              <a:t>Cellular and molecular life sciences</a:t>
            </a:r>
            <a:r>
              <a:rPr lang="en-US" dirty="0"/>
              <a:t>, </a:t>
            </a:r>
            <a:r>
              <a:rPr lang="en-US" i="1" dirty="0"/>
              <a:t>76</a:t>
            </a:r>
            <a:r>
              <a:rPr lang="en-US" dirty="0"/>
              <a:t>(6), 1135-1150.</a:t>
            </a:r>
          </a:p>
        </p:txBody>
      </p:sp>
      <p:pic>
        <p:nvPicPr>
          <p:cNvPr id="1026" name="Picture 2" descr="figure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4710" y="505882"/>
            <a:ext cx="8782580" cy="4974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76667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Homolog Pairing Selection</a:t>
            </a:r>
            <a:endParaRPr lang="en-US" dirty="0"/>
          </a:p>
        </p:txBody>
      </p:sp>
      <p:pic>
        <p:nvPicPr>
          <p:cNvPr id="1026" name="Picture 2" descr="https://www.mdpi.com/cells/cells-09-00696/article_deploy/html/images/cells-09-00696-a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5898" y="1027906"/>
            <a:ext cx="7366102" cy="5307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35974" y="5987845"/>
            <a:ext cx="45899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Rubin, T., </a:t>
            </a:r>
            <a:r>
              <a:rPr lang="en-US" dirty="0" err="1"/>
              <a:t>Macaisne</a:t>
            </a:r>
            <a:r>
              <a:rPr lang="en-US" dirty="0"/>
              <a:t>, N., &amp; Huynh, J. R. (2020). Mixing and Matching Chromosomes during Female Meiosis. </a:t>
            </a:r>
            <a:r>
              <a:rPr lang="en-US" i="1" dirty="0"/>
              <a:t>Cells</a:t>
            </a:r>
            <a:r>
              <a:rPr lang="en-US" dirty="0"/>
              <a:t>, </a:t>
            </a:r>
            <a:r>
              <a:rPr lang="en-US" i="1" dirty="0"/>
              <a:t>9</a:t>
            </a:r>
            <a:r>
              <a:rPr lang="en-US" dirty="0"/>
              <a:t>(3), 696.</a:t>
            </a:r>
          </a:p>
        </p:txBody>
      </p:sp>
    </p:spTree>
    <p:extLst>
      <p:ext uri="{BB962C8B-B14F-4D97-AF65-F5344CB8AC3E}">
        <p14:creationId xmlns:p14="http://schemas.microsoft.com/office/powerpoint/2010/main" val="5879549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98634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384</TotalTime>
  <Words>567</Words>
  <Application>Microsoft Office PowerPoint</Application>
  <PresentationFormat>Widescreen</PresentationFormat>
  <Paragraphs>121</Paragraphs>
  <Slides>20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Calibri</vt:lpstr>
      <vt:lpstr>Calibri Light</vt:lpstr>
      <vt:lpstr>Segoe UI Symbol</vt:lpstr>
      <vt:lpstr>Office Theme</vt:lpstr>
      <vt:lpstr>Q1 Figure</vt:lpstr>
      <vt:lpstr>Q2. (strain differences) </vt:lpstr>
      <vt:lpstr>Methods Fig</vt:lpstr>
      <vt:lpstr>PowerPoint Presentation</vt:lpstr>
      <vt:lpstr>PowerPoint Presentation</vt:lpstr>
      <vt:lpstr>PowerPoint Presentation</vt:lpstr>
      <vt:lpstr>PowerPoint Presentation</vt:lpstr>
      <vt:lpstr>Homolog Pairing Selection</vt:lpstr>
      <vt:lpstr>PowerPoint Presentation</vt:lpstr>
      <vt:lpstr>Main MLH1 figure</vt:lpstr>
      <vt:lpstr>Chromosome Proportion differences</vt:lpstr>
      <vt:lpstr>DMC1 results</vt:lpstr>
      <vt:lpstr>Position (1CO)</vt:lpstr>
      <vt:lpstr>PowerPoint Presentation</vt:lpstr>
      <vt:lpstr>PowerPoint Presentation</vt:lpstr>
      <vt:lpstr>PowerPoint Presentation</vt:lpstr>
      <vt:lpstr>PowerPoint Presentation</vt:lpstr>
      <vt:lpstr>SC length (by chromosome class)</vt:lpstr>
      <vt:lpstr>PowerPoint Presentation</vt:lpstr>
      <vt:lpstr>Q2 SC differences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April Peterson</dc:creator>
  <cp:lastModifiedBy>April Peterson</cp:lastModifiedBy>
  <cp:revision>49</cp:revision>
  <dcterms:created xsi:type="dcterms:W3CDTF">2020-04-08T14:31:58Z</dcterms:created>
  <dcterms:modified xsi:type="dcterms:W3CDTF">2020-05-01T21:25:22Z</dcterms:modified>
</cp:coreProperties>
</file>